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59" r:id="rId5"/>
    <p:sldId id="261" r:id="rId6"/>
    <p:sldId id="262" r:id="rId7"/>
    <p:sldId id="274" r:id="rId8"/>
    <p:sldId id="263" r:id="rId9"/>
    <p:sldId id="275" r:id="rId10"/>
    <p:sldId id="266" r:id="rId11"/>
    <p:sldId id="267" r:id="rId12"/>
    <p:sldId id="268" r:id="rId13"/>
    <p:sldId id="276" r:id="rId14"/>
    <p:sldId id="269" r:id="rId15"/>
    <p:sldId id="270" r:id="rId16"/>
    <p:sldId id="271" r:id="rId17"/>
    <p:sldId id="272" r:id="rId18"/>
    <p:sldId id="277" r:id="rId19"/>
    <p:sldId id="273"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2/11/2020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2/11/2020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openxmlformats.org/officeDocument/2006/relationships/hyperlink" Target="https://www.youtube.com/redirect?q=http%3A%2F%2Falplus.io%2Fspotify&amp;redir_token=WP84swRRqazkjyu42NRFmOO89A98MTU3NjQ3ODIwMUAxNTc2MzkxODAx&amp;v=79mSePaZkOU&amp;event=video_description" TargetMode="External"/><Relationship Id="rId3" Type="http://schemas.openxmlformats.org/officeDocument/2006/relationships/slideLayout" Target="../slideLayouts/slideLayout3.xml"/><Relationship Id="rId7" Type="http://schemas.openxmlformats.org/officeDocument/2006/relationships/hyperlink" Target="https://www.youtube.com/redirect?q=https%3A%2F%2Fwww.facebook.com%2Fcrastel%2F&amp;redir_token=WP84swRRqazkjyu42NRFmOO89A98MTU3NjQ3ODIwMUAxNTc2MzkxODAx&amp;v=79mSePaZkOU&amp;event=video_description" TargetMode="Externa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hyperlink" Target="https://www.youtube.com/redirect?q=http%3A%2F%2Fwww.crastelstudio.com&amp;redir_token=WP84swRRqazkjyu42NRFmOO89A98MTU3NjQ3ODIwMUAxNTc2MzkxODAx&amp;v=79mSePaZkOU&amp;event=video_description" TargetMode="External"/><Relationship Id="rId11" Type="http://schemas.openxmlformats.org/officeDocument/2006/relationships/image" Target="../media/image6.png"/><Relationship Id="rId5" Type="http://schemas.openxmlformats.org/officeDocument/2006/relationships/hyperlink" Target="https://www.youtube.com/watch?v=79mSePaZkOU" TargetMode="External"/><Relationship Id="rId10" Type="http://schemas.openxmlformats.org/officeDocument/2006/relationships/hyperlink" Target="https://www.youtube.com/redirect?q=http%3A%2F%2Falplus.io%2Fcommercial&amp;redir_token=-GkdXL_6m5kCda0dECgc36badL58MTU3NjQ3ODIwMkAxNTc2MzkxODAy&amp;v=79mSePaZkOU&amp;event=video_description" TargetMode="External"/><Relationship Id="rId4" Type="http://schemas.openxmlformats.org/officeDocument/2006/relationships/hyperlink" Target="https://www.youtube.com/redirect?q=https%3A%2F%2Falplus.io%2Fwanderlust&amp;redir_token=WP84swRRqazkjyu42NRFmOO89A98MTU3NjQ3ODIwMUAxNTc2MzkxODAx&amp;v=79mSePaZkOU&amp;event=video_description" TargetMode="External"/><Relationship Id="rId9" Type="http://schemas.openxmlformats.org/officeDocument/2006/relationships/hyperlink" Target="https://www.youtube.com/redirect?q=http%3A%2F%2Falplus.io%2Fusage-policy&amp;redir_token=-GkdXL_6m5kCda0dECgc36badL58MTU3NjQ3ODIwMkAxNTc2MzkxODAy&amp;v=79mSePaZkOU&amp;event=video_description"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0A34B-0164-4FF0-A27D-85D21C8B7C4F}"/>
              </a:ext>
            </a:extLst>
          </p:cNvPr>
          <p:cNvSpPr>
            <a:spLocks noGrp="1"/>
          </p:cNvSpPr>
          <p:nvPr>
            <p:ph type="ctrTitle"/>
          </p:nvPr>
        </p:nvSpPr>
        <p:spPr/>
        <p:txBody>
          <a:bodyPr/>
          <a:lstStyle/>
          <a:p>
            <a:r>
              <a:rPr lang="en-US" dirty="0"/>
              <a:t>Increasing County Revenue and Cash Flow</a:t>
            </a:r>
          </a:p>
        </p:txBody>
      </p:sp>
      <p:sp>
        <p:nvSpPr>
          <p:cNvPr id="3" name="Subtitle 2">
            <a:extLst>
              <a:ext uri="{FF2B5EF4-FFF2-40B4-BE49-F238E27FC236}">
                <a16:creationId xmlns:a16="http://schemas.microsoft.com/office/drawing/2014/main" id="{C27D19A6-717C-4B75-A9DB-8E19ABFFE72C}"/>
              </a:ext>
            </a:extLst>
          </p:cNvPr>
          <p:cNvSpPr>
            <a:spLocks noGrp="1"/>
          </p:cNvSpPr>
          <p:nvPr>
            <p:ph type="subTitle" idx="1"/>
          </p:nvPr>
        </p:nvSpPr>
        <p:spPr/>
        <p:txBody>
          <a:bodyPr/>
          <a:lstStyle/>
          <a:p>
            <a:r>
              <a:rPr lang="en-US" dirty="0"/>
              <a:t>Matthew Long</a:t>
            </a:r>
          </a:p>
        </p:txBody>
      </p:sp>
      <p:pic>
        <p:nvPicPr>
          <p:cNvPr id="6" name="Audio 5">
            <a:hlinkClick r:id="" action="ppaction://media"/>
            <a:extLst>
              <a:ext uri="{FF2B5EF4-FFF2-40B4-BE49-F238E27FC236}">
                <a16:creationId xmlns:a16="http://schemas.microsoft.com/office/drawing/2014/main" id="{F0282A2A-E542-4B60-9D13-6FC1E423D2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85230391"/>
      </p:ext>
    </p:extLst>
  </p:cSld>
  <p:clrMapOvr>
    <a:masterClrMapping/>
  </p:clrMapOvr>
  <mc:AlternateContent xmlns:mc="http://schemas.openxmlformats.org/markup-compatibility/2006" xmlns:p14="http://schemas.microsoft.com/office/powerpoint/2010/main">
    <mc:Choice Requires="p14">
      <p:transition spd="slow" p14:dur="2000" advTm="10164"/>
    </mc:Choice>
    <mc:Fallback xmlns="">
      <p:transition spd="slow" advTm="10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Technical Report on Modeling</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Data preparation, cleansing and preliminary feature generation information is included in the accompanying report.</a:t>
            </a:r>
          </a:p>
          <a:p>
            <a:r>
              <a:rPr lang="en-US" dirty="0"/>
              <a:t>Additionally, the accompanying technical report outlines the additional models that were generated from this data set, the evaluation of the models and the ultimate decision to not use these generated models in favor of the chosen model.</a:t>
            </a:r>
          </a:p>
          <a:p>
            <a:r>
              <a:rPr lang="en-US" dirty="0"/>
              <a:t>The model that was chosen was chosen via Logistic Regression.</a:t>
            </a:r>
          </a:p>
        </p:txBody>
      </p:sp>
      <p:pic>
        <p:nvPicPr>
          <p:cNvPr id="4" name="Audio 3">
            <a:hlinkClick r:id="" action="ppaction://media"/>
            <a:extLst>
              <a:ext uri="{FF2B5EF4-FFF2-40B4-BE49-F238E27FC236}">
                <a16:creationId xmlns:a16="http://schemas.microsoft.com/office/drawing/2014/main" id="{6DD6E270-71E1-4FF6-B837-47DD5A8E0B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50870206"/>
      </p:ext>
    </p:extLst>
  </p:cSld>
  <p:clrMapOvr>
    <a:masterClrMapping/>
  </p:clrMapOvr>
  <mc:AlternateContent xmlns:mc="http://schemas.openxmlformats.org/markup-compatibility/2006" xmlns:p14="http://schemas.microsoft.com/office/powerpoint/2010/main">
    <mc:Choice Requires="p14">
      <p:transition spd="slow" p14:dur="2000" advTm="42469"/>
    </mc:Choice>
    <mc:Fallback xmlns="">
      <p:transition spd="slow" advTm="42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The Logistic Regression Model</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The model that was chosen was the Logistic Regression Model. </a:t>
            </a:r>
          </a:p>
          <a:p>
            <a:pPr lvl="1"/>
            <a:r>
              <a:rPr lang="en-US" dirty="0"/>
              <a:t>This model was the most accurate model generated at 85% and had the lowest classification error at ~15%. The AUC uplift from the model was .893 meaning (.500 would be random guessing). </a:t>
            </a:r>
          </a:p>
          <a:p>
            <a:pPr lvl="1"/>
            <a:r>
              <a:rPr lang="en-US" dirty="0"/>
              <a:t>While I’m happy with the overall outcome of the model (as this was truly a model constructed as a means to get to the building blocks of the model), I would have been happier with a lower classification error, however, I believe given the inputs that I have available in the free data sets I had to use, this was the best model I could hope for. Also, this appears to be sufficient to note important factors within the data.</a:t>
            </a:r>
          </a:p>
          <a:p>
            <a:pPr lvl="1"/>
            <a:endParaRPr lang="en-US" dirty="0"/>
          </a:p>
        </p:txBody>
      </p:sp>
      <p:pic>
        <p:nvPicPr>
          <p:cNvPr id="4" name="Audio 3">
            <a:hlinkClick r:id="" action="ppaction://media"/>
            <a:extLst>
              <a:ext uri="{FF2B5EF4-FFF2-40B4-BE49-F238E27FC236}">
                <a16:creationId xmlns:a16="http://schemas.microsoft.com/office/drawing/2014/main" id="{93ABF9DD-5F80-49C5-9D51-B04762E01B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3701743"/>
      </p:ext>
    </p:extLst>
  </p:cSld>
  <p:clrMapOvr>
    <a:masterClrMapping/>
  </p:clrMapOvr>
  <mc:AlternateContent xmlns:mc="http://schemas.openxmlformats.org/markup-compatibility/2006" xmlns:p14="http://schemas.microsoft.com/office/powerpoint/2010/main">
    <mc:Choice Requires="p14">
      <p:transition spd="slow" p14:dur="2000" advTm="96921"/>
    </mc:Choice>
    <mc:Fallback xmlns="">
      <p:transition spd="slow" advTm="96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The Logistic Regression Model Weights</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The Logistic Regression Model weights show what the model saw as important within the data set.</a:t>
            </a:r>
          </a:p>
          <a:p>
            <a:r>
              <a:rPr lang="en-US" dirty="0"/>
              <a:t>This can be a good indication of important factors in relative median average household income growth. The highest weighted inputs were:</a:t>
            </a:r>
          </a:p>
          <a:p>
            <a:pPr lvl="1"/>
            <a:r>
              <a:rPr lang="en-US" dirty="0"/>
              <a:t>% of population that comprises the labor force in 2017</a:t>
            </a:r>
          </a:p>
          <a:p>
            <a:pPr lvl="1"/>
            <a:r>
              <a:rPr lang="en-US" dirty="0"/>
              <a:t>% of population change in 2017 </a:t>
            </a:r>
          </a:p>
          <a:p>
            <a:pPr lvl="1"/>
            <a:r>
              <a:rPr lang="en-US" dirty="0"/>
              <a:t>% of population that is employed in 2017</a:t>
            </a:r>
          </a:p>
          <a:p>
            <a:pPr lvl="1"/>
            <a:r>
              <a:rPr lang="en-US" dirty="0"/>
              <a:t>And % of the population of adults that was completing some college or associate’s degree, 2013 -2017</a:t>
            </a:r>
          </a:p>
        </p:txBody>
      </p:sp>
      <p:pic>
        <p:nvPicPr>
          <p:cNvPr id="4" name="Audio 3">
            <a:hlinkClick r:id="" action="ppaction://media"/>
            <a:extLst>
              <a:ext uri="{FF2B5EF4-FFF2-40B4-BE49-F238E27FC236}">
                <a16:creationId xmlns:a16="http://schemas.microsoft.com/office/drawing/2014/main" id="{7C7F379C-8B49-45CA-B9A5-A5E19DE181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23643504"/>
      </p:ext>
    </p:extLst>
  </p:cSld>
  <p:clrMapOvr>
    <a:masterClrMapping/>
  </p:clrMapOvr>
  <mc:AlternateContent xmlns:mc="http://schemas.openxmlformats.org/markup-compatibility/2006" xmlns:p14="http://schemas.microsoft.com/office/powerpoint/2010/main">
    <mc:Choice Requires="p14">
      <p:transition spd="slow" p14:dur="2000" advTm="195731"/>
    </mc:Choice>
    <mc:Fallback xmlns="">
      <p:transition spd="slow" advTm="195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p:txBody>
          <a:bodyPr/>
          <a:lstStyle/>
          <a:p>
            <a:r>
              <a:rPr lang="en-US" dirty="0"/>
              <a:t>The Results and Recommendations</a:t>
            </a:r>
          </a:p>
        </p:txBody>
      </p:sp>
      <p:pic>
        <p:nvPicPr>
          <p:cNvPr id="3" name="Audio 2">
            <a:hlinkClick r:id="" action="ppaction://media"/>
            <a:extLst>
              <a:ext uri="{FF2B5EF4-FFF2-40B4-BE49-F238E27FC236}">
                <a16:creationId xmlns:a16="http://schemas.microsoft.com/office/drawing/2014/main" id="{66CD3392-61F1-41A2-ACC8-2E06932AF7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31472318"/>
      </p:ext>
    </p:extLst>
  </p:cSld>
  <p:clrMapOvr>
    <a:masterClrMapping/>
  </p:clrMapOvr>
  <mc:AlternateContent xmlns:mc="http://schemas.openxmlformats.org/markup-compatibility/2006" xmlns:p14="http://schemas.microsoft.com/office/powerpoint/2010/main">
    <mc:Choice Requires="p14">
      <p:transition spd="slow" p14:dur="2000" advTm="25051"/>
    </mc:Choice>
    <mc:Fallback xmlns="">
      <p:transition spd="slow" advTm="25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Understanding the Weighted Inputs</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In layman's terms these inputs show that the more individuals that we have working, (not over educated, but working on education) and employed with in the county, the better off the median household income will be relative to other areas of the state.  </a:t>
            </a:r>
          </a:p>
        </p:txBody>
      </p:sp>
      <p:pic>
        <p:nvPicPr>
          <p:cNvPr id="8" name="Audio 7">
            <a:hlinkClick r:id="" action="ppaction://media"/>
            <a:extLst>
              <a:ext uri="{FF2B5EF4-FFF2-40B4-BE49-F238E27FC236}">
                <a16:creationId xmlns:a16="http://schemas.microsoft.com/office/drawing/2014/main" id="{7AF8A931-7382-48DD-BECF-3AC05BBF94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59636047"/>
      </p:ext>
    </p:extLst>
  </p:cSld>
  <p:clrMapOvr>
    <a:masterClrMapping/>
  </p:clrMapOvr>
  <mc:AlternateContent xmlns:mc="http://schemas.openxmlformats.org/markup-compatibility/2006" xmlns:p14="http://schemas.microsoft.com/office/powerpoint/2010/main">
    <mc:Choice Requires="p14">
      <p:transition spd="slow" p14:dur="2000" advTm="32494"/>
    </mc:Choice>
    <mc:Fallback xmlns="">
      <p:transition spd="slow" advTm="32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Practical 1: Increasing Community College Education</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lnSpcReduction="10000"/>
          </a:bodyPr>
          <a:lstStyle/>
          <a:p>
            <a:r>
              <a:rPr lang="en-US" dirty="0"/>
              <a:t>One of the major weights within the model was the percent of population that is pursuing college credits or an associates degree. This seems to suggest that a strong community college system maybe an incentive in attracting economic growth in our county.</a:t>
            </a:r>
          </a:p>
          <a:p>
            <a:pPr lvl="1"/>
            <a:r>
              <a:rPr lang="en-US" dirty="0"/>
              <a:t>It is recommended that follow up studies be conducted to see what types of degrees and majors are being pursued by these individuals and then partnerships garnered with the county public college system and companies within those sectors.</a:t>
            </a:r>
          </a:p>
          <a:p>
            <a:pPr lvl="1"/>
            <a:r>
              <a:rPr lang="en-US" dirty="0"/>
              <a:t>Also, are there ways of further incentivizing community college students to live within the county (such as subsidized tuition for residents) and increasing ease of access to and from the community colleges (through infrastructure improvement) for working class individuals/Part-time students?</a:t>
            </a:r>
          </a:p>
        </p:txBody>
      </p:sp>
      <p:pic>
        <p:nvPicPr>
          <p:cNvPr id="4" name="Audio 3">
            <a:hlinkClick r:id="" action="ppaction://media"/>
            <a:extLst>
              <a:ext uri="{FF2B5EF4-FFF2-40B4-BE49-F238E27FC236}">
                <a16:creationId xmlns:a16="http://schemas.microsoft.com/office/drawing/2014/main" id="{8B94C021-2229-47A2-8A53-FEB37F6CFAC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60081937"/>
      </p:ext>
    </p:extLst>
  </p:cSld>
  <p:clrMapOvr>
    <a:masterClrMapping/>
  </p:clrMapOvr>
  <mc:AlternateContent xmlns:mc="http://schemas.openxmlformats.org/markup-compatibility/2006" xmlns:p14="http://schemas.microsoft.com/office/powerpoint/2010/main">
    <mc:Choice Requires="p14">
      <p:transition spd="slow" p14:dur="2000" advTm="69623"/>
    </mc:Choice>
    <mc:Fallback xmlns="">
      <p:transition spd="slow" advTm="69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Practical 2: Increasing Working Population</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Another Major Weight in the model has to do with the % of the population that is employed and % of the population that is brought into the county. </a:t>
            </a:r>
          </a:p>
          <a:p>
            <a:pPr lvl="1"/>
            <a:r>
              <a:rPr lang="en-US" dirty="0"/>
              <a:t>It is recommended that we partner with our economic and housing boards to determine if working class housing is available within the county and how to better incentivize individuals who have jobs within the county to live within the county if they otherwise choose to commute.</a:t>
            </a:r>
          </a:p>
          <a:p>
            <a:pPr lvl="2"/>
            <a:r>
              <a:rPr lang="en-US" dirty="0"/>
              <a:t>Also, it maybe helpful to conduct a study to determine the populations that face unemployment within the county to determine what is the cause of the unemployment and explore ways of mobilizing them into the workforce…</a:t>
            </a:r>
          </a:p>
        </p:txBody>
      </p:sp>
      <p:pic>
        <p:nvPicPr>
          <p:cNvPr id="4" name="Audio 3">
            <a:hlinkClick r:id="" action="ppaction://media"/>
            <a:extLst>
              <a:ext uri="{FF2B5EF4-FFF2-40B4-BE49-F238E27FC236}">
                <a16:creationId xmlns:a16="http://schemas.microsoft.com/office/drawing/2014/main" id="{48C56FF0-9A68-4DB5-84C7-932F2CADF1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40189027"/>
      </p:ext>
    </p:extLst>
  </p:cSld>
  <p:clrMapOvr>
    <a:masterClrMapping/>
  </p:clrMapOvr>
  <mc:AlternateContent xmlns:mc="http://schemas.openxmlformats.org/markup-compatibility/2006" xmlns:p14="http://schemas.microsoft.com/office/powerpoint/2010/main">
    <mc:Choice Requires="p14">
      <p:transition spd="slow" p14:dur="2000" advTm="49567"/>
    </mc:Choice>
    <mc:Fallback xmlns="">
      <p:transition spd="slow" advTm="49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Practical 3: Decreasing non-working population</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4518211"/>
          </a:xfrm>
        </p:spPr>
        <p:txBody>
          <a:bodyPr>
            <a:normAutofit fontScale="70000" lnSpcReduction="20000"/>
          </a:bodyPr>
          <a:lstStyle/>
          <a:p>
            <a:r>
              <a:rPr lang="en-US" dirty="0"/>
              <a:t>It is impossible to ignore that the larges factor in median household income growth is the % of the population that are considered in the labor force. It is important to note that an individual is considered in the labor force if they have employment or have sought employment within the last 4 weeks prior to the survey. </a:t>
            </a:r>
          </a:p>
          <a:p>
            <a:r>
              <a:rPr lang="en-US" dirty="0"/>
              <a:t>Thus there are 2 factors to increasing % of population that are in the work force</a:t>
            </a:r>
          </a:p>
          <a:p>
            <a:pPr lvl="1"/>
            <a:r>
              <a:rPr lang="en-US" dirty="0"/>
              <a:t>1) increasing the number of individuals in the labor force</a:t>
            </a:r>
          </a:p>
          <a:p>
            <a:pPr lvl="1"/>
            <a:r>
              <a:rPr lang="en-US" dirty="0"/>
              <a:t>2) decreasing the number of individuals not in the labor force.</a:t>
            </a:r>
          </a:p>
          <a:p>
            <a:r>
              <a:rPr lang="en-US" dirty="0"/>
              <a:t>This implies a series of questions that might pose moral implications such as:</a:t>
            </a:r>
          </a:p>
          <a:p>
            <a:pPr lvl="1"/>
            <a:r>
              <a:rPr lang="en-US" dirty="0"/>
              <a:t>What is the retirement population % within the county (both retired early and naturally retired)</a:t>
            </a:r>
          </a:p>
          <a:p>
            <a:pPr lvl="2"/>
            <a:r>
              <a:rPr lang="en-US" dirty="0"/>
              <a:t>Is this an issue that we want to touch with a 10’ pole?</a:t>
            </a:r>
          </a:p>
          <a:p>
            <a:pPr lvl="1"/>
            <a:r>
              <a:rPr lang="en-US" dirty="0"/>
              <a:t>What is the population of unemployed and possibly disenfranchised.</a:t>
            </a:r>
          </a:p>
          <a:p>
            <a:pPr lvl="2"/>
            <a:r>
              <a:rPr lang="en-US" dirty="0"/>
              <a:t>NYC recently received a lot of bad publicity over “shipping their homeless population to other states” </a:t>
            </a:r>
          </a:p>
          <a:p>
            <a:pPr lvl="2"/>
            <a:r>
              <a:rPr lang="en-US" dirty="0"/>
              <a:t>What is the % of the population that is currently disabled out of the workforce?</a:t>
            </a:r>
          </a:p>
          <a:p>
            <a:pPr lvl="2"/>
            <a:r>
              <a:rPr lang="en-US" dirty="0"/>
              <a:t>Is this an issue that we want to touch with a 10’ pole?</a:t>
            </a:r>
          </a:p>
          <a:p>
            <a:pPr lvl="1"/>
            <a:r>
              <a:rPr lang="en-US" dirty="0"/>
              <a:t>On the other hand, if the county is successful in increasing it’s median household income, and the cost of living increases, will these issues become bigger; if so, should we have a plan for dealing with individuals affected by higher living costs such as partnering with neighboring counties to provide affordable housing, and living accommodations?</a:t>
            </a:r>
          </a:p>
        </p:txBody>
      </p:sp>
      <p:pic>
        <p:nvPicPr>
          <p:cNvPr id="4" name="Audio 3">
            <a:hlinkClick r:id="" action="ppaction://media"/>
            <a:extLst>
              <a:ext uri="{FF2B5EF4-FFF2-40B4-BE49-F238E27FC236}">
                <a16:creationId xmlns:a16="http://schemas.microsoft.com/office/drawing/2014/main" id="{C2EAA5FD-85B9-4843-B0D7-8B289AD2C99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28084014"/>
      </p:ext>
    </p:extLst>
  </p:cSld>
  <p:clrMapOvr>
    <a:masterClrMapping/>
  </p:clrMapOvr>
  <mc:AlternateContent xmlns:mc="http://schemas.openxmlformats.org/markup-compatibility/2006" xmlns:p14="http://schemas.microsoft.com/office/powerpoint/2010/main">
    <mc:Choice Requires="p14">
      <p:transition spd="slow" p14:dur="2000" advTm="191259"/>
    </mc:Choice>
    <mc:Fallback xmlns="">
      <p:transition spd="slow" advTm="191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p:txBody>
          <a:bodyPr/>
          <a:lstStyle/>
          <a:p>
            <a:r>
              <a:rPr lang="en-US" dirty="0"/>
              <a:t>Conclusion</a:t>
            </a:r>
          </a:p>
        </p:txBody>
      </p:sp>
      <p:pic>
        <p:nvPicPr>
          <p:cNvPr id="3" name="Audio 2">
            <a:hlinkClick r:id="" action="ppaction://media"/>
            <a:extLst>
              <a:ext uri="{FF2B5EF4-FFF2-40B4-BE49-F238E27FC236}">
                <a16:creationId xmlns:a16="http://schemas.microsoft.com/office/drawing/2014/main" id="{682F2B66-7D23-4DAA-9FF1-9450DDC0872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20478457"/>
      </p:ext>
    </p:extLst>
  </p:cSld>
  <p:clrMapOvr>
    <a:masterClrMapping/>
  </p:clrMapOvr>
  <mc:AlternateContent xmlns:mc="http://schemas.openxmlformats.org/markup-compatibility/2006" xmlns:p14="http://schemas.microsoft.com/office/powerpoint/2010/main">
    <mc:Choice Requires="p14">
      <p:transition spd="slow" p14:dur="2000" advTm="7024"/>
    </mc:Choice>
    <mc:Fallback xmlns="">
      <p:transition spd="slow" advTm="7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Wrap-up</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As we see there are number of follow up studies that maybe conducted as part of this overall focus on growing the economic power of ANY county. It is important to note that the numbers are callous in this manner, however there is a human side of each of these insights derived from the model created and many more questions that must be answered before we move forward.</a:t>
            </a:r>
          </a:p>
          <a:p>
            <a:endParaRPr lang="en-US" dirty="0"/>
          </a:p>
          <a:p>
            <a:r>
              <a:rPr lang="en-US" dirty="0"/>
              <a:t>Please feel free to direct any questions to me, and I hope this will help garner productive discussions on how we can increase the revenue that the county brings in without sacrificing on moral issues. </a:t>
            </a:r>
          </a:p>
        </p:txBody>
      </p:sp>
      <p:pic>
        <p:nvPicPr>
          <p:cNvPr id="4" name="Audio 3">
            <a:hlinkClick r:id="" action="ppaction://media"/>
            <a:extLst>
              <a:ext uri="{FF2B5EF4-FFF2-40B4-BE49-F238E27FC236}">
                <a16:creationId xmlns:a16="http://schemas.microsoft.com/office/drawing/2014/main" id="{0EB0528D-21AC-4A04-AFF3-2C8097179E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2542964"/>
      </p:ext>
    </p:extLst>
  </p:cSld>
  <p:clrMapOvr>
    <a:masterClrMapping/>
  </p:clrMapOvr>
  <mc:AlternateContent xmlns:mc="http://schemas.openxmlformats.org/markup-compatibility/2006" xmlns:p14="http://schemas.microsoft.com/office/powerpoint/2010/main">
    <mc:Choice Requires="p14">
      <p:transition spd="slow" p14:dur="2000" advTm="36353"/>
    </mc:Choice>
    <mc:Fallback xmlns="">
      <p:transition spd="slow" advTm="36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5EA6E-C6F2-487B-95A1-20086D876F3D}"/>
              </a:ext>
            </a:extLst>
          </p:cNvPr>
          <p:cNvSpPr>
            <a:spLocks noGrp="1"/>
          </p:cNvSpPr>
          <p:nvPr>
            <p:ph type="title"/>
          </p:nvPr>
        </p:nvSpPr>
        <p:spPr/>
        <p:txBody>
          <a:bodyPr/>
          <a:lstStyle/>
          <a:p>
            <a:r>
              <a:rPr lang="en-US" dirty="0"/>
              <a:t>Purpose</a:t>
            </a:r>
          </a:p>
        </p:txBody>
      </p:sp>
      <p:sp>
        <p:nvSpPr>
          <p:cNvPr id="3" name="Content Placeholder 2">
            <a:extLst>
              <a:ext uri="{FF2B5EF4-FFF2-40B4-BE49-F238E27FC236}">
                <a16:creationId xmlns:a16="http://schemas.microsoft.com/office/drawing/2014/main" id="{2253925A-6D26-4061-9238-0421F25B9D92}"/>
              </a:ext>
            </a:extLst>
          </p:cNvPr>
          <p:cNvSpPr>
            <a:spLocks noGrp="1"/>
          </p:cNvSpPr>
          <p:nvPr>
            <p:ph idx="1"/>
          </p:nvPr>
        </p:nvSpPr>
        <p:spPr/>
        <p:txBody>
          <a:bodyPr>
            <a:normAutofit/>
          </a:bodyPr>
          <a:lstStyle/>
          <a:p>
            <a:r>
              <a:rPr lang="en-US" dirty="0"/>
              <a:t>Understand the economics of “ANY” county</a:t>
            </a:r>
          </a:p>
          <a:p>
            <a:pPr lvl="1"/>
            <a:r>
              <a:rPr lang="en-US" dirty="0"/>
              <a:t>Understand tax rebates</a:t>
            </a:r>
          </a:p>
          <a:p>
            <a:pPr lvl="1"/>
            <a:r>
              <a:rPr lang="en-US" dirty="0"/>
              <a:t>Explore the effect of income tax on tax rebates</a:t>
            </a:r>
          </a:p>
          <a:p>
            <a:pPr lvl="1"/>
            <a:r>
              <a:rPr lang="en-US" dirty="0"/>
              <a:t>Show that higher relative income tax is essential to higher tax rebates</a:t>
            </a:r>
          </a:p>
          <a:p>
            <a:r>
              <a:rPr lang="en-US" dirty="0"/>
              <a:t>Technical Direction</a:t>
            </a:r>
          </a:p>
          <a:p>
            <a:pPr lvl="1"/>
            <a:r>
              <a:rPr lang="en-US" dirty="0"/>
              <a:t>High level overview of chosen model</a:t>
            </a:r>
          </a:p>
          <a:p>
            <a:r>
              <a:rPr lang="en-US" dirty="0"/>
              <a:t>Results &amp; Recommendations</a:t>
            </a:r>
          </a:p>
          <a:p>
            <a:pPr lvl="1"/>
            <a:r>
              <a:rPr lang="en-US" dirty="0"/>
              <a:t>What the model shows, and recommendations based on the model</a:t>
            </a:r>
          </a:p>
          <a:p>
            <a:pPr lvl="1"/>
            <a:r>
              <a:rPr lang="en-US" dirty="0"/>
              <a:t>Follow up studies to conduct</a:t>
            </a:r>
          </a:p>
        </p:txBody>
      </p:sp>
      <p:pic>
        <p:nvPicPr>
          <p:cNvPr id="6" name="Audio 5">
            <a:hlinkClick r:id="" action="ppaction://media"/>
            <a:extLst>
              <a:ext uri="{FF2B5EF4-FFF2-40B4-BE49-F238E27FC236}">
                <a16:creationId xmlns:a16="http://schemas.microsoft.com/office/drawing/2014/main" id="{A59ACFED-B437-4AA9-8B41-8BC5D7E5D39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1499814"/>
      </p:ext>
    </p:extLst>
  </p:cSld>
  <p:clrMapOvr>
    <a:masterClrMapping/>
  </p:clrMapOvr>
  <mc:AlternateContent xmlns:mc="http://schemas.openxmlformats.org/markup-compatibility/2006" xmlns:p14="http://schemas.microsoft.com/office/powerpoint/2010/main">
    <mc:Choice Requires="p14">
      <p:transition spd="slow" p14:dur="2000" advTm="33548"/>
    </mc:Choice>
    <mc:Fallback xmlns="">
      <p:transition spd="slow" advTm="33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a:xfrm>
            <a:off x="1101168" y="2951380"/>
            <a:ext cx="8825657" cy="1915647"/>
          </a:xfrm>
        </p:spPr>
        <p:txBody>
          <a:bodyPr/>
          <a:lstStyle/>
          <a:p>
            <a:r>
              <a:rPr lang="en-US" sz="1050" dirty="0"/>
              <a:t>Royalty free music in video consideration:</a:t>
            </a:r>
            <a:br>
              <a:rPr lang="en-US" sz="1050" dirty="0"/>
            </a:br>
            <a:br>
              <a:rPr lang="en-US" sz="1050" dirty="0"/>
            </a:br>
            <a:r>
              <a:rPr lang="en-US" sz="1050" dirty="0"/>
              <a:t>——— ⭐ Free Download / Stream: </a:t>
            </a:r>
            <a:r>
              <a:rPr lang="en-US" sz="1050" dirty="0">
                <a:hlinkClick r:id="rId4"/>
              </a:rPr>
              <a:t>https://alplus.io/wanderlust</a:t>
            </a:r>
            <a:r>
              <a:rPr lang="en-US" sz="1050" dirty="0"/>
              <a:t> ——— ⚠️ You’re free to use this track, but you must include the credits in your description (Copy &amp; Paste): –––––––––––––––––––––––––––––– Track: Wanderlust — CRASTEL [Audio Library Release] Music provided by Audio Library Plus Watch: </a:t>
            </a:r>
            <a:r>
              <a:rPr lang="en-US" sz="1050" dirty="0">
                <a:hlinkClick r:id="rId5"/>
              </a:rPr>
              <a:t>https://youtu.be/79mSePaZkOU</a:t>
            </a:r>
            <a:r>
              <a:rPr lang="en-US" sz="1050" dirty="0"/>
              <a:t> Free Download / Stream: </a:t>
            </a:r>
            <a:r>
              <a:rPr lang="en-US" sz="1050" dirty="0">
                <a:hlinkClick r:id="rId4"/>
              </a:rPr>
              <a:t>https://alplus.io/wanderlust</a:t>
            </a:r>
            <a:r>
              <a:rPr lang="en-US" sz="1050" dirty="0"/>
              <a:t> –––––––––––––––––––––––––––––– 🎵 Track Info: Title: Wanderlust by CRASTEL Genre and Mood: Cinematic + Inspirational License: Royalty-free music for YouTube, Facebook and Instagram videos giving the appropriate credit. ——— 😊 CRASTEL: CRASTEL is an </a:t>
            </a:r>
            <a:r>
              <a:rPr lang="en-US" sz="1050" dirty="0" err="1"/>
              <a:t>italian</a:t>
            </a:r>
            <a:r>
              <a:rPr lang="en-US" sz="1050" dirty="0"/>
              <a:t> duo of composers from North of Italy, founded by Marco </a:t>
            </a:r>
            <a:r>
              <a:rPr lang="en-US" sz="1050" dirty="0" err="1"/>
              <a:t>Crivellaro</a:t>
            </a:r>
            <a:r>
              <a:rPr lang="en-US" sz="1050" dirty="0"/>
              <a:t> and Simone Castella. They compose music for media and documentaries. In 2019, they composed soundtrack for short film "</a:t>
            </a:r>
            <a:r>
              <a:rPr lang="en-US" sz="1050" dirty="0" err="1"/>
              <a:t>Donnafugata</a:t>
            </a:r>
            <a:r>
              <a:rPr lang="en-US" sz="1050" dirty="0"/>
              <a:t>", premiered at Trento Film Festival. Wanderlust is their first single, a piano and electronic song. Official website: </a:t>
            </a:r>
            <a:r>
              <a:rPr lang="en-US" sz="1050" dirty="0">
                <a:hlinkClick r:id="rId6"/>
              </a:rPr>
              <a:t>http://www.crastelstudio.com</a:t>
            </a:r>
            <a:r>
              <a:rPr lang="en-US" sz="1050" dirty="0"/>
              <a:t> Facebook: </a:t>
            </a:r>
            <a:r>
              <a:rPr lang="en-US" sz="1050" dirty="0">
                <a:hlinkClick r:id="rId7"/>
              </a:rPr>
              <a:t>https://www.facebook.com/crastel/</a:t>
            </a:r>
            <a:r>
              <a:rPr lang="en-US" sz="1050" dirty="0"/>
              <a:t> ——— 🎧 Listen to all our releases on our Spotify playlist: </a:t>
            </a:r>
            <a:r>
              <a:rPr lang="en-US" sz="1050" dirty="0">
                <a:hlinkClick r:id="rId8"/>
              </a:rPr>
              <a:t>http://alplus.io/spotify</a:t>
            </a:r>
            <a:r>
              <a:rPr lang="en-US" sz="1050" dirty="0"/>
              <a:t> ——— ✅ About using the music: - You MUST include the full credits in your video description. - You can NOT claim the music as your own. - You can NOT sell the music anywhere. - You can NOT use the music as background music for your own musical work without our consent. - You can NOT use the music without giving any credits in the video description. - You can NOT remove or add parts from/to the credits. - You can NOT use third-party software to download the video/track, always use our download links - You MUST contact us if you wish to use the music on any kind of commercial project. - More info about how to use Audio Library Plus music in your videos here: </a:t>
            </a:r>
            <a:r>
              <a:rPr lang="en-US" sz="1050" dirty="0">
                <a:hlinkClick r:id="rId9"/>
              </a:rPr>
              <a:t>http://alplus.io/usage-policy</a:t>
            </a:r>
            <a:r>
              <a:rPr lang="en-US" sz="1050" dirty="0"/>
              <a:t> ⚠️ Important: - If you don't follow these policies, you can get a copyright claim/strike. - To request a commercial license, please visit: </a:t>
            </a:r>
            <a:r>
              <a:rPr lang="en-US" sz="1050" dirty="0">
                <a:hlinkClick r:id="rId10"/>
              </a:rPr>
              <a:t>http://alplus.io/commercial</a:t>
            </a:r>
            <a:r>
              <a:rPr lang="en-US" sz="1050" dirty="0"/>
              <a:t> or write us to (licenses@audiolibrary.com.co) ———</a:t>
            </a:r>
          </a:p>
        </p:txBody>
      </p:sp>
      <p:pic>
        <p:nvPicPr>
          <p:cNvPr id="3" name="Audio 2">
            <a:hlinkClick r:id="" action="ppaction://media"/>
            <a:extLst>
              <a:ext uri="{FF2B5EF4-FFF2-40B4-BE49-F238E27FC236}">
                <a16:creationId xmlns:a16="http://schemas.microsoft.com/office/drawing/2014/main" id="{682F2B66-7D23-4DAA-9FF1-9450DDC08724}"/>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30222545"/>
      </p:ext>
    </p:extLst>
  </p:cSld>
  <p:clrMapOvr>
    <a:masterClrMapping/>
  </p:clrMapOvr>
  <mc:AlternateContent xmlns:mc="http://schemas.openxmlformats.org/markup-compatibility/2006" xmlns:p14="http://schemas.microsoft.com/office/powerpoint/2010/main">
    <mc:Choice Requires="p14">
      <p:transition spd="slow" p14:dur="2000" advTm="7024"/>
    </mc:Choice>
    <mc:Fallback xmlns="">
      <p:transition spd="slow" advTm="7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p:txBody>
          <a:bodyPr/>
          <a:lstStyle/>
          <a:p>
            <a:r>
              <a:rPr lang="en-US" dirty="0"/>
              <a:t>ANY County Economics</a:t>
            </a:r>
          </a:p>
        </p:txBody>
      </p:sp>
      <p:pic>
        <p:nvPicPr>
          <p:cNvPr id="4" name="Audio 3">
            <a:hlinkClick r:id="" action="ppaction://media"/>
            <a:extLst>
              <a:ext uri="{FF2B5EF4-FFF2-40B4-BE49-F238E27FC236}">
                <a16:creationId xmlns:a16="http://schemas.microsoft.com/office/drawing/2014/main" id="{873DE544-76B1-4932-AB87-0E8CC9E247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4210105"/>
      </p:ext>
    </p:extLst>
  </p:cSld>
  <p:clrMapOvr>
    <a:masterClrMapping/>
  </p:clrMapOvr>
  <mc:AlternateContent xmlns:mc="http://schemas.openxmlformats.org/markup-compatibility/2006" xmlns:p14="http://schemas.microsoft.com/office/powerpoint/2010/main">
    <mc:Choice Requires="p14">
      <p:transition spd="slow" p14:dur="2000" advTm="3457"/>
    </mc:Choice>
    <mc:Fallback xmlns="">
      <p:transition spd="slow" advTm="3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Economics</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9"/>
            <a:ext cx="8946541" cy="3048000"/>
          </a:xfrm>
        </p:spPr>
        <p:txBody>
          <a:bodyPr/>
          <a:lstStyle/>
          <a:p>
            <a:r>
              <a:rPr lang="en-US" dirty="0"/>
              <a:t>Currently the county is operating at full budget capacity. Last quarter </a:t>
            </a:r>
          </a:p>
          <a:p>
            <a:pPr lvl="1"/>
            <a:r>
              <a:rPr lang="en-US" dirty="0"/>
              <a:t>Projections released by the county economic oversight committee shows that the county only added .1% of the overall budget to the county cash reserves.</a:t>
            </a:r>
          </a:p>
          <a:p>
            <a:r>
              <a:rPr lang="en-US" dirty="0"/>
              <a:t>It is unclear if this is sustainable, and it does not leave room for additional improvements within the county</a:t>
            </a:r>
          </a:p>
          <a:p>
            <a:r>
              <a:rPr lang="en-US" dirty="0"/>
              <a:t>Thus I was tasked with finding ways of increasing county revenue. </a:t>
            </a:r>
          </a:p>
        </p:txBody>
      </p:sp>
      <p:pic>
        <p:nvPicPr>
          <p:cNvPr id="4" name="Audio 3">
            <a:hlinkClick r:id="" action="ppaction://media"/>
            <a:extLst>
              <a:ext uri="{FF2B5EF4-FFF2-40B4-BE49-F238E27FC236}">
                <a16:creationId xmlns:a16="http://schemas.microsoft.com/office/drawing/2014/main" id="{EA17FB26-115F-4256-92B9-45A106FC678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6283144"/>
      </p:ext>
    </p:extLst>
  </p:cSld>
  <p:clrMapOvr>
    <a:masterClrMapping/>
  </p:clrMapOvr>
  <mc:AlternateContent xmlns:mc="http://schemas.openxmlformats.org/markup-compatibility/2006" xmlns:p14="http://schemas.microsoft.com/office/powerpoint/2010/main">
    <mc:Choice Requires="p14">
      <p:transition spd="slow" p14:dur="2000" advTm="33748"/>
    </mc:Choice>
    <mc:Fallback xmlns="">
      <p:transition spd="slow" advTm="33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County Revenue</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a:bodyPr>
          <a:lstStyle/>
          <a:p>
            <a:r>
              <a:rPr lang="en-US" dirty="0"/>
              <a:t>There are a number ways to increase revenue, however each of these have consequences:</a:t>
            </a:r>
          </a:p>
          <a:p>
            <a:pPr lvl="1"/>
            <a:r>
              <a:rPr lang="en-US" dirty="0"/>
              <a:t>Increase licensing fees: however this may lead to the county being less competitive at attracting businesses and only 5% of the operating budget comes from fees.</a:t>
            </a:r>
          </a:p>
          <a:p>
            <a:pPr lvl="1"/>
            <a:r>
              <a:rPr lang="en-US" dirty="0"/>
              <a:t>Borrowing funds: however, though interest rates are low for now, the county is already operating at budget capacity and this may lead to economic depression when the interest and principal come due.</a:t>
            </a:r>
          </a:p>
          <a:p>
            <a:pPr lvl="1"/>
            <a:r>
              <a:rPr lang="en-US" dirty="0"/>
              <a:t>Increase Income Tax rebates: This may be difficult as it requires competing directly with other counties within the state as explained on the next slides.</a:t>
            </a:r>
          </a:p>
        </p:txBody>
      </p:sp>
      <p:pic>
        <p:nvPicPr>
          <p:cNvPr id="4" name="Audio 3">
            <a:hlinkClick r:id="" action="ppaction://media"/>
            <a:extLst>
              <a:ext uri="{FF2B5EF4-FFF2-40B4-BE49-F238E27FC236}">
                <a16:creationId xmlns:a16="http://schemas.microsoft.com/office/drawing/2014/main" id="{78194E73-C327-4E84-B730-6C12E9F723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54994830"/>
      </p:ext>
    </p:extLst>
  </p:cSld>
  <p:clrMapOvr>
    <a:masterClrMapping/>
  </p:clrMapOvr>
  <mc:AlternateContent xmlns:mc="http://schemas.openxmlformats.org/markup-compatibility/2006" xmlns:p14="http://schemas.microsoft.com/office/powerpoint/2010/main">
    <mc:Choice Requires="p14">
      <p:transition spd="slow" p14:dur="2000" advTm="61533"/>
    </mc:Choice>
    <mc:Fallback xmlns="">
      <p:transition spd="slow" advTm="61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Income Tax Rebates</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fontScale="92500" lnSpcReduction="10000"/>
          </a:bodyPr>
          <a:lstStyle/>
          <a:p>
            <a:r>
              <a:rPr lang="en-US" dirty="0"/>
              <a:t>The county receives a percentage of the income tax collected within the county back as a rebate the amount that the county receives depends on 2 things:</a:t>
            </a:r>
          </a:p>
          <a:p>
            <a:pPr lvl="1"/>
            <a:r>
              <a:rPr lang="en-US" dirty="0"/>
              <a:t>The size of the pool (thus if there are more funds flowing into the pool, there will be more funds to disburse)</a:t>
            </a:r>
          </a:p>
          <a:p>
            <a:pPr lvl="1"/>
            <a:r>
              <a:rPr lang="en-US" dirty="0"/>
              <a:t>The size of the county cut, the percent of the pool that the county receives for county maintenance is directly tied to the amount of income tax that is collected within the county</a:t>
            </a:r>
          </a:p>
          <a:p>
            <a:pPr lvl="2"/>
            <a:r>
              <a:rPr lang="en-US" dirty="0"/>
              <a:t>This is done to ensure that areas of high economic growth are taken care of first within the state to incentivize statewide economic growth.</a:t>
            </a:r>
          </a:p>
          <a:p>
            <a:pPr lvl="2"/>
            <a:r>
              <a:rPr lang="en-US" dirty="0"/>
              <a:t>However, this essentially means that in order to receive a bigger piece of the income tax rebate, ANY county must be economically competitive with neighboring counties. </a:t>
            </a:r>
          </a:p>
        </p:txBody>
      </p:sp>
      <p:pic>
        <p:nvPicPr>
          <p:cNvPr id="4" name="Audio 3">
            <a:hlinkClick r:id="" action="ppaction://media"/>
            <a:extLst>
              <a:ext uri="{FF2B5EF4-FFF2-40B4-BE49-F238E27FC236}">
                <a16:creationId xmlns:a16="http://schemas.microsoft.com/office/drawing/2014/main" id="{4559C19F-0690-4DDE-9E12-3C39539970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71834091"/>
      </p:ext>
    </p:extLst>
  </p:cSld>
  <p:clrMapOvr>
    <a:masterClrMapping/>
  </p:clrMapOvr>
  <mc:AlternateContent xmlns:mc="http://schemas.openxmlformats.org/markup-compatibility/2006" xmlns:p14="http://schemas.microsoft.com/office/powerpoint/2010/main">
    <mc:Choice Requires="p14">
      <p:transition spd="slow" p14:dur="2000" advTm="84614"/>
    </mc:Choice>
    <mc:Fallback xmlns="">
      <p:transition spd="slow" advTm="84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p:txBody>
          <a:bodyPr/>
          <a:lstStyle/>
          <a:p>
            <a:r>
              <a:rPr lang="en-US" dirty="0"/>
              <a:t>The Data</a:t>
            </a:r>
          </a:p>
        </p:txBody>
      </p:sp>
      <p:pic>
        <p:nvPicPr>
          <p:cNvPr id="7" name="Audio 6">
            <a:hlinkClick r:id="" action="ppaction://media"/>
            <a:extLst>
              <a:ext uri="{FF2B5EF4-FFF2-40B4-BE49-F238E27FC236}">
                <a16:creationId xmlns:a16="http://schemas.microsoft.com/office/drawing/2014/main" id="{796D9B1D-E893-4A6E-B072-2A6ED73D08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10981451"/>
      </p:ext>
    </p:extLst>
  </p:cSld>
  <p:clrMapOvr>
    <a:masterClrMapping/>
  </p:clrMapOvr>
  <mc:AlternateContent xmlns:mc="http://schemas.openxmlformats.org/markup-compatibility/2006" xmlns:p14="http://schemas.microsoft.com/office/powerpoint/2010/main">
    <mc:Choice Requires="p14">
      <p:transition spd="slow" p14:dur="2000" advTm="17173"/>
    </mc:Choice>
    <mc:Fallback xmlns="">
      <p:transition spd="slow" advTm="171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5087-AA11-4463-942D-7BFF22F3389D}"/>
              </a:ext>
            </a:extLst>
          </p:cNvPr>
          <p:cNvSpPr>
            <a:spLocks noGrp="1"/>
          </p:cNvSpPr>
          <p:nvPr>
            <p:ph type="title"/>
          </p:nvPr>
        </p:nvSpPr>
        <p:spPr/>
        <p:txBody>
          <a:bodyPr/>
          <a:lstStyle/>
          <a:p>
            <a:r>
              <a:rPr lang="en-US" dirty="0"/>
              <a:t>The Data and Objective</a:t>
            </a:r>
          </a:p>
        </p:txBody>
      </p:sp>
      <p:sp>
        <p:nvSpPr>
          <p:cNvPr id="3" name="Content Placeholder 2">
            <a:extLst>
              <a:ext uri="{FF2B5EF4-FFF2-40B4-BE49-F238E27FC236}">
                <a16:creationId xmlns:a16="http://schemas.microsoft.com/office/drawing/2014/main" id="{2D0B7C1B-ADF2-4E77-991D-618C52A119C6}"/>
              </a:ext>
            </a:extLst>
          </p:cNvPr>
          <p:cNvSpPr>
            <a:spLocks noGrp="1"/>
          </p:cNvSpPr>
          <p:nvPr>
            <p:ph idx="1"/>
          </p:nvPr>
        </p:nvSpPr>
        <p:spPr>
          <a:xfrm>
            <a:off x="1103312" y="2052918"/>
            <a:ext cx="8946541" cy="3783105"/>
          </a:xfrm>
        </p:spPr>
        <p:txBody>
          <a:bodyPr>
            <a:normAutofit fontScale="85000" lnSpcReduction="10000"/>
          </a:bodyPr>
          <a:lstStyle/>
          <a:p>
            <a:r>
              <a:rPr lang="en-US" dirty="0"/>
              <a:t>I was commissioned by the Any County Board to determine recommendations to grow income tax rebates given to the county</a:t>
            </a:r>
          </a:p>
          <a:p>
            <a:r>
              <a:rPr lang="en-US" dirty="0"/>
              <a:t>To do this I looked at data that was gathered from public sources:</a:t>
            </a:r>
          </a:p>
          <a:p>
            <a:pPr lvl="1"/>
            <a:r>
              <a:rPr lang="en-US" dirty="0"/>
              <a:t>The Census Bureau</a:t>
            </a:r>
          </a:p>
          <a:p>
            <a:pPr lvl="1"/>
            <a:r>
              <a:rPr lang="en-US" dirty="0"/>
              <a:t>The Bureau of Labor Statistics</a:t>
            </a:r>
          </a:p>
          <a:p>
            <a:pPr lvl="1"/>
            <a:r>
              <a:rPr lang="en-US" dirty="0"/>
              <a:t>The Department of Education</a:t>
            </a:r>
          </a:p>
          <a:p>
            <a:pPr lvl="1"/>
            <a:r>
              <a:rPr lang="en-US" dirty="0"/>
              <a:t>The USDA Economic Research Service.</a:t>
            </a:r>
          </a:p>
          <a:p>
            <a:r>
              <a:rPr lang="en-US" dirty="0"/>
              <a:t>This data contained information on demographics, median income relative to other state counties, education and employment that assisted in my study.</a:t>
            </a:r>
          </a:p>
          <a:p>
            <a:r>
              <a:rPr lang="en-US" dirty="0"/>
              <a:t>This data was then modeled with the objective of gaining a model that could accurately predict and effectively classify when a counties median household income would surpass the income of other counties within the state. </a:t>
            </a:r>
          </a:p>
        </p:txBody>
      </p:sp>
      <p:pic>
        <p:nvPicPr>
          <p:cNvPr id="4" name="Audio 3">
            <a:hlinkClick r:id="" action="ppaction://media"/>
            <a:extLst>
              <a:ext uri="{FF2B5EF4-FFF2-40B4-BE49-F238E27FC236}">
                <a16:creationId xmlns:a16="http://schemas.microsoft.com/office/drawing/2014/main" id="{BEB90725-73D4-47DF-9C14-6E242469467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30387672"/>
      </p:ext>
    </p:extLst>
  </p:cSld>
  <p:clrMapOvr>
    <a:masterClrMapping/>
  </p:clrMapOvr>
  <mc:AlternateContent xmlns:mc="http://schemas.openxmlformats.org/markup-compatibility/2006" xmlns:p14="http://schemas.microsoft.com/office/powerpoint/2010/main">
    <mc:Choice Requires="p14">
      <p:transition spd="slow" p14:dur="2000" advTm="79982"/>
    </mc:Choice>
    <mc:Fallback xmlns="">
      <p:transition spd="slow" advTm="79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3805B-96C2-4C63-A69B-B933035A1F0F}"/>
              </a:ext>
            </a:extLst>
          </p:cNvPr>
          <p:cNvSpPr>
            <a:spLocks noGrp="1"/>
          </p:cNvSpPr>
          <p:nvPr>
            <p:ph type="title"/>
          </p:nvPr>
        </p:nvSpPr>
        <p:spPr/>
        <p:txBody>
          <a:bodyPr/>
          <a:lstStyle/>
          <a:p>
            <a:r>
              <a:rPr lang="en-US" dirty="0"/>
              <a:t>The Model</a:t>
            </a:r>
          </a:p>
        </p:txBody>
      </p:sp>
      <p:pic>
        <p:nvPicPr>
          <p:cNvPr id="3" name="Audio 2">
            <a:hlinkClick r:id="" action="ppaction://media"/>
            <a:extLst>
              <a:ext uri="{FF2B5EF4-FFF2-40B4-BE49-F238E27FC236}">
                <a16:creationId xmlns:a16="http://schemas.microsoft.com/office/drawing/2014/main" id="{1BA4039D-B1AF-42D5-A7E8-0CC75761798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81881744"/>
      </p:ext>
    </p:extLst>
  </p:cSld>
  <p:clrMapOvr>
    <a:masterClrMapping/>
  </p:clrMapOvr>
  <mc:AlternateContent xmlns:mc="http://schemas.openxmlformats.org/markup-compatibility/2006" xmlns:p14="http://schemas.microsoft.com/office/powerpoint/2010/main">
    <mc:Choice Requires="p14">
      <p:transition spd="slow" p14:dur="2000" advTm="9270"/>
    </mc:Choice>
    <mc:Fallback xmlns="">
      <p:transition spd="slow" advTm="9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169</TotalTime>
  <Words>1936</Words>
  <Application>Microsoft Office PowerPoint</Application>
  <PresentationFormat>Widescreen</PresentationFormat>
  <Paragraphs>85</Paragraphs>
  <Slides>20</Slides>
  <Notes>0</Notes>
  <HiddenSlides>0</HiddenSlides>
  <MMClips>20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Century Gothic</vt:lpstr>
      <vt:lpstr>Wingdings 3</vt:lpstr>
      <vt:lpstr>Ion</vt:lpstr>
      <vt:lpstr>Increasing County Revenue and Cash Flow</vt:lpstr>
      <vt:lpstr>Purpose</vt:lpstr>
      <vt:lpstr>ANY County Economics</vt:lpstr>
      <vt:lpstr>Economics</vt:lpstr>
      <vt:lpstr>County Revenue</vt:lpstr>
      <vt:lpstr>Income Tax Rebates</vt:lpstr>
      <vt:lpstr>The Data</vt:lpstr>
      <vt:lpstr>The Data and Objective</vt:lpstr>
      <vt:lpstr>The Model</vt:lpstr>
      <vt:lpstr>Technical Report on Modeling</vt:lpstr>
      <vt:lpstr>The Logistic Regression Model</vt:lpstr>
      <vt:lpstr>The Logistic Regression Model Weights</vt:lpstr>
      <vt:lpstr>The Results and Recommendations</vt:lpstr>
      <vt:lpstr>Understanding the Weighted Inputs</vt:lpstr>
      <vt:lpstr>Practical 1: Increasing Community College Education</vt:lpstr>
      <vt:lpstr>Practical 2: Increasing Working Population</vt:lpstr>
      <vt:lpstr>Practical 3: Decreasing non-working population</vt:lpstr>
      <vt:lpstr>Conclusion</vt:lpstr>
      <vt:lpstr>Wrap-up</vt:lpstr>
      <vt:lpstr>Royalty free music in video consideration:  ——— ⭐ Free Download / Stream: https://alplus.io/wanderlust ——— ⚠️ You’re free to use this track, but you must include the credits in your description (Copy &amp; Paste): –––––––––––––––––––––––––––––– Track: Wanderlust — CRASTEL [Audio Library Release] Music provided by Audio Library Plus Watch: https://youtu.be/79mSePaZkOU Free Download / Stream: https://alplus.io/wanderlust –––––––––––––––––––––––––––––– 🎵 Track Info: Title: Wanderlust by CRASTEL Genre and Mood: Cinematic + Inspirational License: Royalty-free music for YouTube, Facebook and Instagram videos giving the appropriate credit. ——— 😊 CRASTEL: CRASTEL is an italian duo of composers from North of Italy, founded by Marco Crivellaro and Simone Castella. They compose music for media and documentaries. In 2019, they composed soundtrack for short film "Donnafugata", premiered at Trento Film Festival. Wanderlust is their first single, a piano and electronic song. Official website: http://www.crastelstudio.com Facebook: https://www.facebook.com/crastel/ ——— 🎧 Listen to all our releases on our Spotify playlist: http://alplus.io/spotify ——— ✅ About using the music: - You MUST include the full credits in your video description. - You can NOT claim the music as your own. - You can NOT sell the music anywhere. - You can NOT use the music as background music for your own musical work without our consent. - You can NOT use the music without giving any credits in the video description. - You can NOT remove or add parts from/to the credits. - You can NOT use third-party software to download the video/track, always use our download links - You MUST contact us if you wish to use the music on any kind of commercial project. - More info about how to use Audio Library Plus music in your videos here: http://alplus.io/usage-policy ⚠️ Important: - If you don't follow these policies, you can get a copyright claim/strike. - To request a commercial license, please visit: http://alplus.io/commercial or write us to (licenses@audiolibrary.com.co)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Increasing County Revenue and Cash Flow</dc:title>
  <dc:creator>Matthew Long</dc:creator>
  <cp:lastModifiedBy>Matthew Long</cp:lastModifiedBy>
  <cp:revision>15</cp:revision>
  <dcterms:created xsi:type="dcterms:W3CDTF">2019-12-15T03:45:13Z</dcterms:created>
  <dcterms:modified xsi:type="dcterms:W3CDTF">2020-02-11T05:45:34Z</dcterms:modified>
</cp:coreProperties>
</file>

<file path=docProps/thumbnail.jpeg>
</file>